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62" r:id="rId3"/>
    <p:sldId id="299" r:id="rId4"/>
    <p:sldId id="282" r:id="rId5"/>
    <p:sldId id="300" r:id="rId6"/>
    <p:sldId id="917" r:id="rId7"/>
    <p:sldId id="281" r:id="rId8"/>
    <p:sldId id="292" r:id="rId9"/>
    <p:sldId id="285" r:id="rId10"/>
    <p:sldId id="302" r:id="rId11"/>
    <p:sldId id="291" r:id="rId12"/>
    <p:sldId id="284" r:id="rId13"/>
    <p:sldId id="303" r:id="rId14"/>
    <p:sldId id="918" r:id="rId15"/>
    <p:sldId id="290" r:id="rId16"/>
    <p:sldId id="304" r:id="rId17"/>
    <p:sldId id="297" r:id="rId18"/>
    <p:sldId id="29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7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9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51.png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/>
              <a:t>A Validation Methodology: </a:t>
            </a:r>
          </a:p>
          <a:p>
            <a:r>
              <a:rPr lang="en-US" dirty="0"/>
              <a:t>Code and Solution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2167728"/>
            <a:ext cx="3470969" cy="3086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See, “Exploring model-form uncertainties in large-eddy simulations”, Domino et al, 2016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Polynomial (P) and Mesh Spacing (H) Refinement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1926477"/>
            <a:ext cx="450708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1926477"/>
            <a:ext cx="450708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58" y="4448601"/>
            <a:ext cx="4507083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" y="4448601"/>
            <a:ext cx="4507083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521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P=1, R0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8762" y="22640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5" y="475001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P=1, R2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8761" y="4632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P=2, R0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659912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the heated cylinder-in-cross flow, either mesh resolution or polynomial promotion provides a more accurate result with more turbulence structure</a:t>
            </a:r>
          </a:p>
        </p:txBody>
      </p:sp>
    </p:spTree>
    <p:extLst>
      <p:ext uri="{BB962C8B-B14F-4D97-AF65-F5344CB8AC3E}">
        <p14:creationId xmlns:p14="http://schemas.microsoft.com/office/powerpoint/2010/main" val="16181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we yet feel confidence in any scientific statement?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7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Verification and Due Diligence for Model-form (Structural)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683061" cy="49591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Three meshes, three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heat flux results also show error bars due to time and spatial averaging over a line-of-site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we yet feel confidence in any scientific statement?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" y="2456221"/>
            <a:ext cx="3200400" cy="2843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82" y="2945644"/>
            <a:ext cx="3200400" cy="284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49" y="3435067"/>
            <a:ext cx="3200400" cy="28434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7" y="1284670"/>
            <a:ext cx="482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 Strong V&amp;V Process</a:t>
            </a:r>
            <a:br>
              <a:rPr lang="en-US" dirty="0"/>
            </a:br>
            <a:r>
              <a:rPr lang="en-US" dirty="0"/>
              <a:t>LES-based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9" y="1441700"/>
            <a:ext cx="4883442" cy="398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dirty="0"/>
              <a:t>Established a sound LES-based verification and validation process (with uncertainty quantification) that includes the following attributes: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Definition of key physics, Phenomena Identification Ranking Table (PIRT)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/>
              <a:t>Code implementation and verification 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Validation including solution verification (meshes with converged statistics)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Structural uncertainty, i.e., model form, quantification</a:t>
            </a:r>
          </a:p>
          <a:p>
            <a:pPr lvl="1">
              <a:buFont typeface="Arial" charset="0"/>
              <a:buChar char="•"/>
            </a:pPr>
            <a:r>
              <a:rPr lang="en-US" kern="0" dirty="0"/>
              <a:t>Physics assumptions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5BBFB-05BF-2D4C-BE1A-D99A49F3C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94" y="2601738"/>
            <a:ext cx="2315651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B249F-18FE-8344-B5E2-9A9BC5988255}"/>
              </a:ext>
            </a:extLst>
          </p:cNvPr>
          <p:cNvSpPr txBox="1"/>
          <p:nvPr/>
        </p:nvSpPr>
        <p:spPr>
          <a:xfrm>
            <a:off x="48712" y="6434515"/>
            <a:ext cx="595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“An assessment of atypical mesh topologies for low-Mach LES”, Domino et al., </a:t>
            </a:r>
            <a:r>
              <a:rPr lang="en-US" sz="1200" i="1" dirty="0"/>
              <a:t>Comp &amp; Fluids</a:t>
            </a:r>
            <a:r>
              <a:rPr lang="en-US" sz="1200" dirty="0"/>
              <a:t>,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2BFC2-33DD-0940-AC94-FB2FFAE96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24" y="4787669"/>
            <a:ext cx="2315650" cy="2057400"/>
          </a:xfrm>
          <a:prstGeom prst="rect">
            <a:avLst/>
          </a:prstGeom>
        </p:spPr>
      </p:pic>
      <p:pic>
        <p:nvPicPr>
          <p:cNvPr id="12" name="xflowFinalR2P1.mpg">
            <a:hlinkClick r:id="" action="ppaction://media"/>
            <a:extLst>
              <a:ext uri="{FF2B5EF4-FFF2-40B4-BE49-F238E27FC236}">
                <a16:creationId xmlns:a16="http://schemas.microsoft.com/office/drawing/2014/main" id="{6737F93D-D77F-5545-8B27-09C8F5138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0980" y="4286937"/>
            <a:ext cx="3600451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2A232-0F80-D94A-85DB-C124A5DAC744}"/>
              </a:ext>
            </a:extLst>
          </p:cNvPr>
          <p:cNvSpPr txBox="1"/>
          <p:nvPr/>
        </p:nvSpPr>
        <p:spPr>
          <a:xfrm>
            <a:off x="6442962" y="2586943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Structural UQ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15FD1-24A8-474A-A0B6-FE1A8D321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04" y="531951"/>
            <a:ext cx="2698133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3CEAC6-9513-DC45-BD76-7C919EE228B3}"/>
              </a:ext>
            </a:extLst>
          </p:cNvPr>
          <p:cNvSpPr txBox="1"/>
          <p:nvPr/>
        </p:nvSpPr>
        <p:spPr>
          <a:xfrm>
            <a:off x="6496233" y="584463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Numerical UQ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74F8-4AA2-4D40-BF43-1834D47DC847}"/>
              </a:ext>
            </a:extLst>
          </p:cNvPr>
          <p:cNvSpPr txBox="1"/>
          <p:nvPr/>
        </p:nvSpPr>
        <p:spPr>
          <a:xfrm>
            <a:off x="6602887" y="4750491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Physics UQ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90373-CF44-C440-9D9B-0184DF7E081C}"/>
              </a:ext>
            </a:extLst>
          </p:cNvPr>
          <p:cNvSpPr txBox="1"/>
          <p:nvPr/>
        </p:nvSpPr>
        <p:spPr>
          <a:xfrm>
            <a:off x="303175" y="409344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Non-isothermal MMS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609F8-D9B6-4740-B6FF-9147F7051B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4" b="3014"/>
          <a:stretch/>
        </p:blipFill>
        <p:spPr>
          <a:xfrm>
            <a:off x="35432" y="4348959"/>
            <a:ext cx="2219253" cy="199537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BEF1A77-9452-A34D-A4C2-68D3E35C70AB}"/>
              </a:ext>
            </a:extLst>
          </p:cNvPr>
          <p:cNvSpPr/>
          <p:nvPr/>
        </p:nvSpPr>
        <p:spPr>
          <a:xfrm>
            <a:off x="832104" y="5129784"/>
            <a:ext cx="301752" cy="594360"/>
          </a:xfrm>
          <a:prstGeom prst="lef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09B7-6E70-D743-95DA-6A92A9746379}"/>
              </a:ext>
            </a:extLst>
          </p:cNvPr>
          <p:cNvSpPr txBox="1"/>
          <p:nvPr/>
        </p:nvSpPr>
        <p:spPr>
          <a:xfrm>
            <a:off x="271253" y="5248397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10x </a:t>
            </a:r>
          </a:p>
          <a:p>
            <a:pPr algn="ctr"/>
            <a:r>
              <a:rPr lang="en-US" sz="1100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4283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5201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validation pedigree includes understanding what models are to be implemented, what code verification is required, and a detailed 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 PIRT is a simple process that identifies gaps in models, code, and/or, validation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Typical validation studies often include one mesh, one model and lack of any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As a general rule, it takes 10x longer to verify correctness than to implement the code capability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Code verification is hard work, however, is critical to numerical methods development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Violations of this rule are abundant</a:t>
            </a:r>
            <a:r>
              <a:rPr lang="mr-IN" dirty="0"/>
              <a:t>–</a:t>
            </a:r>
            <a:r>
              <a:rPr lang="en-US" dirty="0"/>
              <a:t> especially when the code implementation is really really hard, e.g., NGP on GPU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For structural uncertainty, i.e., model-form sensitivity, eigenvalue perturbation procedures can be a good approach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19" y="3106009"/>
            <a:ext cx="1782166" cy="3571462"/>
          </a:xfrm>
          <a:prstGeom prst="rect">
            <a:avLst/>
          </a:prstGeom>
        </p:spPr>
      </p:pic>
      <p:pic>
        <p:nvPicPr>
          <p:cNvPr id="10" name="2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9660" y="3256892"/>
            <a:ext cx="2946320" cy="32696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</p:spTree>
    <p:extLst>
      <p:ext uri="{BB962C8B-B14F-4D97-AF65-F5344CB8AC3E}">
        <p14:creationId xmlns:p14="http://schemas.microsoft.com/office/powerpoint/2010/main" val="566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Effective/Efficient Structural Uncertainty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the previous high-quality LES validation (cylinder in x-flow), three models were implemented and tested</a:t>
            </a:r>
          </a:p>
          <a:p>
            <a:pPr>
              <a:buFont typeface="Arial" charset="0"/>
              <a:buChar char="•"/>
            </a:pPr>
            <a:r>
              <a:rPr lang="en-US" kern="0" dirty="0"/>
              <a:t> Is there a more efficient approach? Yes! Eigenvalue perturbation of the SGS stress</a:t>
            </a:r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endParaRPr lang="en-US" kern="0" dirty="0"/>
          </a:p>
          <a:p>
            <a:pPr>
              <a:buFont typeface="Arial" charset="0"/>
              <a:buChar char="•"/>
            </a:pPr>
            <a:r>
              <a:rPr lang="en-US" kern="0" dirty="0"/>
              <a:t> See “F</a:t>
            </a:r>
            <a:r>
              <a:rPr lang="en-US" dirty="0"/>
              <a:t>ramework for  characterizing structural uncertainty in LES”, </a:t>
            </a:r>
            <a:r>
              <a:rPr lang="en-US" dirty="0" err="1"/>
              <a:t>Jofre</a:t>
            </a:r>
            <a:r>
              <a:rPr lang="en-US" dirty="0"/>
              <a:t> et al, 2017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36" y="5121729"/>
            <a:ext cx="6172200" cy="109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73" y="2471315"/>
            <a:ext cx="1729488" cy="140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0719" r="26772" b="13255"/>
          <a:stretch/>
        </p:blipFill>
        <p:spPr>
          <a:xfrm>
            <a:off x="3283424" y="2548124"/>
            <a:ext cx="2733041" cy="83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11114" r="13465"/>
          <a:stretch/>
        </p:blipFill>
        <p:spPr>
          <a:xfrm>
            <a:off x="3283424" y="3772322"/>
            <a:ext cx="4598127" cy="143364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11583" y="2819066"/>
            <a:ext cx="2914658" cy="2776455"/>
            <a:chOff x="117565" y="1588996"/>
            <a:chExt cx="4984708" cy="436916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65" y="1588996"/>
              <a:ext cx="4984708" cy="436916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 bwMode="auto">
            <a:xfrm>
              <a:off x="831807" y="2544081"/>
              <a:ext cx="117566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84207" y="260504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136607" y="2639874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289007" y="276614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441407" y="304917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593807" y="3528153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1746207" y="408550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898607" y="464285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051007" y="4155172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203407" y="382424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355807" y="3637006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508207" y="354121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660607" y="362829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813007" y="372844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2965407" y="389391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117807" y="4046310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270207" y="350637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422607" y="3136262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3575007" y="2766146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727407" y="2670351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879807" y="2613745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032207" y="2648578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4184607" y="2657287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4337007" y="2600679"/>
              <a:ext cx="117566" cy="434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1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Transient, Turbulent Flows, Averaging is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bane</a:t>
            </a:r>
            <a:r>
              <a:rPr lang="en-US" dirty="0"/>
              <a:t> of turbulent validation: converged statistics require many flow-through times</a:t>
            </a:r>
          </a:p>
        </p:txBody>
      </p:sp>
      <p:pic>
        <p:nvPicPr>
          <p:cNvPr id="5" name="longTimeHeliumPlumeStead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373" y="2017847"/>
            <a:ext cx="6413302" cy="42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Validation Methodology: Code and Solution Verification: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Elements of a Poor-Quality Validation Study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Overview of a Phenomena Identification Ranking Table (PIRT)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Overview of Code Verification, including the Method of Manufactured Solutions (MMS)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Solution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Structural Uncertainty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Deploy a High-Fidelity Tool to Predict a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/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that we want to develop and deploy a foundational understanding in fire physics and deploy a simulation tool to support production analysis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Consider the fire-environment with elements of the following physics: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600" dirty="0"/>
              <a:t> </a:t>
            </a:r>
            <a:r>
              <a:rPr lang="en-US" sz="1400" dirty="0"/>
              <a:t>Chemical reactions, soot, buoyancy, turbulent fluid mechanics, thermal radiation heat transfer, convective heat transfer, object heat-up/response, and sometimes propellants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19" y="3106009"/>
            <a:ext cx="1782166" cy="35714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138" y="6427011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Volume rendered mixture fraction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F0B19-FBFB-1741-802C-B820C791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1"/>
          <a:stretch/>
        </p:blipFill>
        <p:spPr>
          <a:xfrm>
            <a:off x="5109620" y="3106008"/>
            <a:ext cx="2946400" cy="31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Challenge: Distinguishing Between Model-form Error, Discretization Error, and Code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27071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One mesh, one model, no code pedigree</a:t>
            </a:r>
            <a:r>
              <a:rPr lang="mr-IN" dirty="0"/>
              <a:t>…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What credible scientific hypothesis can be tested in this context?</a:t>
            </a:r>
          </a:p>
          <a:p>
            <a:pPr>
              <a:buFont typeface="Arial" charset="0"/>
              <a:buChar char="•"/>
            </a:pPr>
            <a:r>
              <a:rPr lang="en-US" dirty="0"/>
              <a:t> Was a </a:t>
            </a:r>
            <a:r>
              <a:rPr lang="en-US" dirty="0" err="1"/>
              <a:t>Phenomalogical</a:t>
            </a:r>
            <a:r>
              <a:rPr lang="en-US" dirty="0"/>
              <a:t> Identification and Ranking Table (PIRT) was conducted: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Process that defines 1) what you know, 2) what you think you know, and 3) what “you know not of”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987" y="4641977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Heat flux to the cylinder</a:t>
            </a:r>
          </a:p>
          <a:p>
            <a:pPr algn="ctr"/>
            <a:r>
              <a:rPr lang="en-US" dirty="0"/>
              <a:t>Volume-rendered temperature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2147032"/>
            <a:ext cx="4152632" cy="2309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4589" y="4641977"/>
            <a:ext cx="399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Time-averaged heat flux to cylinder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99" y="1027137"/>
            <a:ext cx="3857550" cy="34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Phenomena Identification and Ranking Table (PIRT)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935951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Objective: Define a process that defines 1) what you know, 2) what you think you know, and 3) what “you know not of”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Once a particular use-case is understood and a PIRT is complete, one can proceed down the path of simply closing the gaps in the modeling, code implementation, and model validation process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Focus on one such element of convective heat transfer: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We think we have a good understanding of the modeling requirements 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dirty="0"/>
              <a:t> - and the code seems to have the models that we want </a:t>
            </a:r>
            <a:r>
              <a:rPr lang="mr-IN" dirty="0"/>
              <a:t>–</a:t>
            </a:r>
            <a:r>
              <a:rPr lang="en-US" dirty="0"/>
              <a:t> given our current understanding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However, high-quality validation experimental data is missing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dirty="0"/>
              <a:t> Investment: Experimental campaign for mixed-convective heat transfer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099" y="3294711"/>
            <a:ext cx="8801100" cy="754182"/>
            <a:chOff x="165100" y="6095784"/>
            <a:chExt cx="8801100" cy="7541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5" y="3847944"/>
            <a:ext cx="546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Turbulence Modeling in the Presence of Mixed Convection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4993183" cy="3306153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Model Configuration: SNL-based Sean Kearney Experiment, “Experimental investigation of a cylinder in turbulent convection with an imposed shear flow”, </a:t>
            </a:r>
            <a:r>
              <a:rPr lang="en-US" i="1" dirty="0">
                <a:latin typeface="+mj-lt"/>
                <a:cs typeface="Lucida Sans"/>
              </a:rPr>
              <a:t>AIAA</a:t>
            </a:r>
            <a:r>
              <a:rPr lang="en-US" dirty="0">
                <a:latin typeface="+mj-lt"/>
                <a:cs typeface="Lucida Sans"/>
              </a:rPr>
              <a:t>, 2005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Present day RANS Conclusion: The presence of the heated bottom wall significantly challenged ability to predict the </a:t>
            </a:r>
            <a:r>
              <a:rPr lang="en-US" dirty="0" err="1">
                <a:latin typeface="+mj-lt"/>
                <a:cs typeface="Lucida Sans"/>
              </a:rPr>
              <a:t>QoI</a:t>
            </a:r>
            <a:r>
              <a:rPr lang="en-US" dirty="0">
                <a:latin typeface="+mj-lt"/>
                <a:cs typeface="Lucida Sans"/>
              </a:rPr>
              <a:t> (normal heat flux to cylinder)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58" y="1253843"/>
            <a:ext cx="2849499" cy="144527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" y="3551969"/>
            <a:ext cx="4555974" cy="215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71" y="3110767"/>
            <a:ext cx="3396456" cy="2744810"/>
          </a:xfrm>
          <a:prstGeom prst="rect">
            <a:avLst/>
          </a:prstGeom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05200" y="6519446"/>
            <a:ext cx="78101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GB" altLang="ko-KR" sz="1600" dirty="0">
                <a:ea typeface="Lucida Sans" charset="0"/>
                <a:cs typeface="Lucida Sans" charset="0"/>
              </a:rPr>
              <a:t>RANS-based simulation (v2-f, k-e) study conducted by </a:t>
            </a:r>
            <a:r>
              <a:rPr kumimoji="1" lang="en-GB" altLang="ko-KR" sz="1600" dirty="0" err="1">
                <a:ea typeface="Lucida Sans" charset="0"/>
                <a:cs typeface="Lucida Sans" charset="0"/>
              </a:rPr>
              <a:t>Laskowski</a:t>
            </a:r>
            <a:r>
              <a:rPr kumimoji="1" lang="en-GB" altLang="ko-KR" sz="1600" dirty="0">
                <a:ea typeface="Lucida Sans" charset="0"/>
                <a:cs typeface="Lucida Sans" charset="0"/>
              </a:rPr>
              <a:t> et al., </a:t>
            </a:r>
            <a:r>
              <a:rPr kumimoji="1" lang="en-GB" altLang="ko-KR" sz="1600" i="1" dirty="0">
                <a:ea typeface="Lucida Sans" charset="0"/>
                <a:cs typeface="Lucida Sans" charset="0"/>
              </a:rPr>
              <a:t>AIAA,</a:t>
            </a:r>
            <a:r>
              <a:rPr kumimoji="1" lang="en-GB" altLang="ko-KR" sz="1600" dirty="0">
                <a:ea typeface="Lucida Sans" charset="0"/>
                <a:cs typeface="Lucida Sans" charset="0"/>
              </a:rPr>
              <a:t> 2007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530" y="5820494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Lucida Sans" charset="0"/>
                <a:cs typeface="Lucida Sans" charset="0"/>
              </a:rPr>
              <a:t>Kearney experimental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24783" y="5774209"/>
            <a:ext cx="283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ea typeface="Lucida Sans" charset="0"/>
                <a:cs typeface="Lucida Sans" charset="0"/>
              </a:rPr>
              <a:t>Laskowski</a:t>
            </a:r>
            <a:r>
              <a:rPr lang="en-US" sz="1600" dirty="0">
                <a:ea typeface="Lucida Sans" charset="0"/>
                <a:cs typeface="Lucida Sans" charset="0"/>
              </a:rPr>
              <a:t> et al., </a:t>
            </a:r>
            <a:r>
              <a:rPr lang="en-US" sz="1600" i="1" dirty="0">
                <a:ea typeface="Lucida Sans" charset="0"/>
                <a:cs typeface="Lucida Sans" charset="0"/>
              </a:rPr>
              <a:t>AIAA</a:t>
            </a:r>
            <a:r>
              <a:rPr lang="en-US" sz="1600" dirty="0">
                <a:ea typeface="Lucida Sans" charset="0"/>
                <a:cs typeface="Lucida Sans" charset="0"/>
              </a:rPr>
              <a:t>, 2007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5F847-2E07-034C-81EC-EA7BC5B35822}"/>
              </a:ext>
            </a:extLst>
          </p:cNvPr>
          <p:cNvSpPr txBox="1"/>
          <p:nvPr/>
        </p:nvSpPr>
        <p:spPr>
          <a:xfrm>
            <a:off x="6199632" y="2834640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Domino et al., </a:t>
            </a:r>
            <a:r>
              <a:rPr lang="en-US" sz="1400" i="1" dirty="0"/>
              <a:t>CTRSP</a:t>
            </a:r>
            <a:r>
              <a:rPr lang="en-US" sz="1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95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 of Code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939861" cy="532949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Taxonomy: One </a:t>
            </a:r>
            <a:r>
              <a:rPr lang="en-US" i="1" dirty="0"/>
              <a:t>verifies</a:t>
            </a:r>
            <a:r>
              <a:rPr lang="en-US" dirty="0"/>
              <a:t> code and </a:t>
            </a:r>
            <a:r>
              <a:rPr lang="en-US" i="1" dirty="0"/>
              <a:t>validates</a:t>
            </a:r>
            <a:r>
              <a:rPr lang="en-US" dirty="0"/>
              <a:t> models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establishes the numerical accuracy of the underlying discretization for the given partial differential equation set</a:t>
            </a:r>
          </a:p>
          <a:p>
            <a:pPr>
              <a:buFont typeface="Arial" charset="0"/>
              <a:buChar char="•"/>
            </a:pPr>
            <a:r>
              <a:rPr lang="en-US" dirty="0"/>
              <a:t> Code verification seeks to provide the temporal and spatial accuracy of the underlying discretization 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temporal discretization error,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two-state Backward Euler time integrator should be first-order in time, specifically the error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three-state BDF2 time integrator should scale with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  <a:r>
              <a:rPr lang="en-US" baseline="30000" dirty="0"/>
              <a:t>2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 multi-stake </a:t>
            </a:r>
            <a:r>
              <a:rPr lang="en-US" dirty="0" err="1"/>
              <a:t>Runga-Kutta</a:t>
            </a:r>
            <a:r>
              <a:rPr lang="en-US" dirty="0"/>
              <a:t> schemes can achieve higher-order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spatial discretization error, a method is design-order if the observed order of accuracy is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P+1</a:t>
            </a:r>
            <a:r>
              <a:rPr lang="en-US" dirty="0"/>
              <a:t>, where P is the underlying polynomial order for interpolation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72" y="3810795"/>
            <a:ext cx="3224769" cy="2867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5736256" y="955841"/>
            <a:ext cx="3074802" cy="26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Method of Manufactured Solutions (MMS)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8" y="1441700"/>
            <a:ext cx="4951436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complex low-Mach fluid flow applications, there are very few analytical solutions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an approach whereby the solution is manufactured (</a:t>
            </a:r>
            <a:r>
              <a:rPr lang="en-US" dirty="0" err="1"/>
              <a:t>Roache</a:t>
            </a:r>
            <a:r>
              <a:rPr lang="en-US" dirty="0"/>
              <a:t>, et al, 1990)</a:t>
            </a:r>
          </a:p>
          <a:p>
            <a:pPr>
              <a:buFont typeface="Arial" charset="0"/>
              <a:buChar char="•"/>
            </a:pPr>
            <a:r>
              <a:rPr lang="en-US" dirty="0"/>
              <a:t> Simple thermal heat conduction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with manufactured analytical form for 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Placing this MMS back into model PDE: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provides the source term: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with error now provided by: 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1106416"/>
            <a:ext cx="3015453" cy="239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23" y="2888368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𝛼𝜋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⁡(2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𝛼𝜋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9" y="3756530"/>
                <a:ext cx="5450351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𝑀𝑀𝑆</m:t>
                              </m:r>
                            </m:sup>
                          </m:sSup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00" y="4633730"/>
                <a:ext cx="3807068" cy="7280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5729394"/>
                <a:ext cx="6328938" cy="8935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𝑀𝑀𝑆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034" y="6310881"/>
                <a:ext cx="2083443" cy="370230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67" y="3501361"/>
            <a:ext cx="2528714" cy="3272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859" y="828585"/>
            <a:ext cx="85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aramond" charset="0"/>
                <a:ea typeface="Garamond" charset="0"/>
                <a:cs typeface="Garamond" charset="0"/>
              </a:rPr>
              <a:t>Providing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confidence that the code implementation converges to the </a:t>
            </a:r>
            <a:r>
              <a:rPr lang="en-US" b="1">
                <a:latin typeface="Garamond" charset="0"/>
                <a:ea typeface="Garamond" charset="0"/>
                <a:cs typeface="Garamond" charset="0"/>
              </a:rPr>
              <a:t>proper solution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27" y="2167728"/>
            <a:ext cx="3470969" cy="3086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Code Verification for a low-Mach, Variable-Density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4920718" cy="31650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Density is a function of static enthalpy transport via the standard ideal gas, </a:t>
            </a:r>
            <a:r>
              <a:rPr lang="en-US" dirty="0">
                <a:latin typeface="symbol" charset="2"/>
              </a:rPr>
              <a:t>r</a:t>
            </a:r>
            <a:r>
              <a:rPr lang="en-US" dirty="0"/>
              <a:t> = f(P,M,R,T)</a:t>
            </a:r>
          </a:p>
          <a:p>
            <a:pPr>
              <a:buFont typeface="Arial" charset="0"/>
              <a:buChar char="•"/>
            </a:pPr>
            <a:r>
              <a:rPr lang="en-US" dirty="0"/>
              <a:t> Temperature range maps to experiment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Arbitrary buoyancy source term via rotated gravity vector</a:t>
            </a:r>
          </a:p>
          <a:p>
            <a:pPr>
              <a:buFont typeface="Arial" charset="0"/>
              <a:buChar char="•"/>
            </a:pPr>
            <a:r>
              <a:rPr lang="en-US" dirty="0"/>
              <a:t> Collective study now provides confidence in the interplay between numerical and modeling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62" y="6443974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582" y="6443974"/>
            <a:ext cx="147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Velocity Mag</a:t>
            </a:r>
            <a:endParaRPr lang="en-US" dirty="0"/>
          </a:p>
        </p:txBody>
      </p:sp>
      <p:pic>
        <p:nvPicPr>
          <p:cNvPr id="10" name="Picture 9" descr="variableDensityMMS_VelocityMa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6"/>
          <a:stretch/>
        </p:blipFill>
        <p:spPr>
          <a:xfrm>
            <a:off x="839882" y="3775130"/>
            <a:ext cx="2051737" cy="2553481"/>
          </a:xfrm>
          <a:prstGeom prst="rect">
            <a:avLst/>
          </a:prstGeom>
        </p:spPr>
      </p:pic>
      <p:pic>
        <p:nvPicPr>
          <p:cNvPr id="11" name="Picture 10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/>
          <a:stretch/>
        </p:blipFill>
        <p:spPr>
          <a:xfrm>
            <a:off x="2890787" y="3775130"/>
            <a:ext cx="195985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319" y="5472614"/>
            <a:ext cx="286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See, “Exploring model-form uncertainties in large-eddy simulations”, Domino et al, 2016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9882" y="936994"/>
            <a:ext cx="7596055" cy="468746"/>
            <a:chOff x="165100" y="6095784"/>
            <a:chExt cx="8801100" cy="7541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"/>
            <a:stretch/>
          </p:blipFill>
          <p:spPr>
            <a:xfrm>
              <a:off x="165100" y="6458677"/>
              <a:ext cx="8801100" cy="391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1"/>
            <a:stretch/>
          </p:blipFill>
          <p:spPr>
            <a:xfrm>
              <a:off x="6172200" y="6095784"/>
              <a:ext cx="2794000" cy="3808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681193" y="6677471"/>
              <a:ext cx="947253" cy="11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18" y="1263336"/>
            <a:ext cx="411480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3532</TotalTime>
  <Words>1442</Words>
  <Application>Microsoft Macintosh PowerPoint</Application>
  <PresentationFormat>On-screen Show (4:3)</PresentationFormat>
  <Paragraphs>196</Paragraphs>
  <Slides>18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PowerPoint Presentation</vt:lpstr>
      <vt:lpstr>A Validation Methodology: Code and Solution Verification: Outline</vt:lpstr>
      <vt:lpstr>Objective: Deploy a High-Fidelity Tool to Predict a Fire</vt:lpstr>
      <vt:lpstr>Conceptual Challenge: Distinguishing Between Model-form Error, Discretization Error, and Code Error</vt:lpstr>
      <vt:lpstr>Step 1: Phenomena Identification and Ranking Table (PIRT)</vt:lpstr>
      <vt:lpstr>Turbulence Modeling in the Presence of Mixed Convection</vt:lpstr>
      <vt:lpstr>Essentials of Code Verification</vt:lpstr>
      <vt:lpstr>Introduction to the Method of Manufactured Solutions (MMS)</vt:lpstr>
      <vt:lpstr>Spatial Code Verification for a low-Mach, Variable-Density Flow</vt:lpstr>
      <vt:lpstr>Spatial Code Verification for a low-Mach, Variable-Density Flow</vt:lpstr>
      <vt:lpstr>The Effect of Polynomial (P) and Mesh Spacing (H) Refinement</vt:lpstr>
      <vt:lpstr>Solution Verification and Due Diligence for Model-form (Structural) Uncertainty</vt:lpstr>
      <vt:lpstr>Solution Verification and Due Diligence for Model-form (Structural) Uncertainty</vt:lpstr>
      <vt:lpstr>Review of a Strong V&amp;V Process LES-based</vt:lpstr>
      <vt:lpstr>A Validation Methodology: Code and Solution Verification: Conclusions</vt:lpstr>
      <vt:lpstr>Objective: Deploy a High-Fidelity Tool to Predict a Fire</vt:lpstr>
      <vt:lpstr>More Effective/Efficient Structural Uncertainty</vt:lpstr>
      <vt:lpstr>For Transient, Turbulent Flows, Averaging is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115</cp:revision>
  <dcterms:created xsi:type="dcterms:W3CDTF">2017-10-14T01:15:26Z</dcterms:created>
  <dcterms:modified xsi:type="dcterms:W3CDTF">2020-01-15T16:57:50Z</dcterms:modified>
</cp:coreProperties>
</file>